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3718" autoAdjust="0"/>
  </p:normalViewPr>
  <p:slideViewPr>
    <p:cSldViewPr>
      <p:cViewPr varScale="1">
        <p:scale>
          <a:sx n="76" d="100"/>
          <a:sy n="76" d="100"/>
        </p:scale>
        <p:origin x="-108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7;&#1086;&#1083;&#1091;&#1075;&#1086;&#1076;&#1080;&#107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7;&#1086;&#1083;&#1091;&#1075;&#1086;&#1076;&#1080;&#107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7;&#1086;&#1083;&#1091;&#1075;&#1086;&#1076;&#1080;&#107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1%20&#1087;&#1086;&#1083;&#1091;&#1075;&#1086;&#1076;&#1080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868285214348211"/>
          <c:y val="7.4548702245552628E-2"/>
          <c:w val="0.85520603674540685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Лист4!$B$1</c:f>
              <c:strCache>
                <c:ptCount val="1"/>
                <c:pt idx="0">
                  <c:v>1полугодие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10833.1</c:v>
                </c:pt>
                <c:pt idx="1">
                  <c:v>8938.7000000000007</c:v>
                </c:pt>
                <c:pt idx="2">
                  <c:v>1894.4</c:v>
                </c:pt>
              </c:numCache>
            </c:numRef>
          </c:val>
        </c:ser>
        <c:overlap val="100"/>
        <c:axId val="106138624"/>
        <c:axId val="119742848"/>
      </c:barChart>
      <c:catAx>
        <c:axId val="106138624"/>
        <c:scaling>
          <c:orientation val="minMax"/>
        </c:scaling>
        <c:axPos val="b"/>
        <c:numFmt formatCode="General" sourceLinked="1"/>
        <c:tickLblPos val="nextTo"/>
        <c:crossAx val="119742848"/>
        <c:crosses val="autoZero"/>
        <c:auto val="1"/>
        <c:lblAlgn val="ctr"/>
        <c:lblOffset val="100"/>
      </c:catAx>
      <c:valAx>
        <c:axId val="119742848"/>
        <c:scaling>
          <c:orientation val="minMax"/>
        </c:scaling>
        <c:axPos val="l"/>
        <c:majorGridlines/>
        <c:numFmt formatCode="General" sourceLinked="1"/>
        <c:tickLblPos val="nextTo"/>
        <c:crossAx val="10613862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дохода 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5000000000000001E-2"/>
                  <c:y val="3.2407042869641321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4.62962962962963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'!$B$2:$C$2</c:f>
              <c:numCache>
                <c:formatCode>General</c:formatCode>
                <c:ptCount val="2"/>
                <c:pt idx="0">
                  <c:v>11026.7</c:v>
                </c:pt>
                <c:pt idx="1">
                  <c:v>5826.2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дохода 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529411764705883E-2"/>
                  <c:y val="8.3333333333333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1143790849673215E-2"/>
                  <c:y val="-2.129636920384952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'!$B$3:$C$3</c:f>
              <c:numCache>
                <c:formatCode>General</c:formatCode>
                <c:ptCount val="2"/>
                <c:pt idx="0">
                  <c:v>403</c:v>
                </c:pt>
                <c:pt idx="1">
                  <c:v>375.6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дохода 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11111111111111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1111111111112E-2"/>
                  <c:y val="-3.24074074074074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'!$B$4:$C$4</c:f>
              <c:numCache>
                <c:formatCode>0.0</c:formatCode>
                <c:ptCount val="2"/>
                <c:pt idx="0">
                  <c:v>10207.1</c:v>
                </c:pt>
                <c:pt idx="1">
                  <c:v>4631.3</c:v>
                </c:pt>
              </c:numCache>
            </c:numRef>
          </c:val>
        </c:ser>
        <c:ser>
          <c:idx val="3"/>
          <c:order val="3"/>
          <c:tx>
            <c:strRef>
              <c:f>'структура дохода '!$A$5</c:f>
              <c:strCache>
                <c:ptCount val="1"/>
              </c:strCache>
            </c:strRef>
          </c:tx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'!$B$5:$C$5</c:f>
              <c:numCache>
                <c:formatCode>General</c:formatCode>
                <c:ptCount val="2"/>
              </c:numCache>
            </c:numRef>
          </c:val>
        </c:ser>
        <c:shape val="cylinder"/>
        <c:axId val="98854016"/>
        <c:axId val="98855552"/>
        <c:axId val="0"/>
      </c:bar3DChart>
      <c:catAx>
        <c:axId val="98854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855552"/>
        <c:crosses val="autoZero"/>
        <c:auto val="1"/>
        <c:lblAlgn val="ctr"/>
        <c:lblOffset val="100"/>
      </c:catAx>
      <c:valAx>
        <c:axId val="98855552"/>
        <c:scaling>
          <c:orientation val="minMax"/>
        </c:scaling>
        <c:axPos val="l"/>
        <c:majorGridlines/>
        <c:numFmt formatCode="General" sourceLinked="1"/>
        <c:tickLblPos val="nextTo"/>
        <c:crossAx val="98854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904238073182014"/>
          <c:y val="0.31184536307961513"/>
          <c:w val="0.27115369769955233"/>
          <c:h val="0.36242016622922146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3392631476620974E-2"/>
          <c:y val="5.9441835825567703E-2"/>
          <c:w val="0.9148861520515067"/>
          <c:h val="0.8872325362999347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1277213352685049E-2"/>
                  <c:y val="-0.16513761467889901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4033594823836036E-2"/>
                  <c:y val="5.662518979372662E-3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"/>
                  <c:y val="-6.4220183486238591E-2"/>
                </c:manualLayout>
              </c:layout>
              <c:dLblPos val="bestFit"/>
              <c:showCatName val="1"/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5.1418012413480409E-2"/>
                  <c:y val="6.2786357071436524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450895016932753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6.7731001431696275E-2"/>
                  <c:y val="9.8555530866940744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'Расхода 2015,2016,2017'!$A$2:$A$9</c:f>
              <c:strCache>
                <c:ptCount val="8"/>
                <c:pt idx="0">
                  <c:v>Остальные расходы</c:v>
                </c:pt>
                <c:pt idx="1">
                  <c:v>Жилищно комунальное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безопастность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'Расхода 2015,2016,2017'!$B$2:$B$9</c:f>
              <c:numCache>
                <c:formatCode>0.0</c:formatCode>
                <c:ptCount val="8"/>
                <c:pt idx="0">
                  <c:v>5001.9000000000005</c:v>
                </c:pt>
                <c:pt idx="1">
                  <c:v>748.7</c:v>
                </c:pt>
                <c:pt idx="2">
                  <c:v>361.5</c:v>
                </c:pt>
                <c:pt idx="3">
                  <c:v>199.5</c:v>
                </c:pt>
                <c:pt idx="4">
                  <c:v>20</c:v>
                </c:pt>
                <c:pt idx="5">
                  <c:v>2566.9</c:v>
                </c:pt>
                <c:pt idx="6">
                  <c:v>40.200000000000003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'2015'!$A$2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9801980198019813E-2"/>
                  <c:y val="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1.98019801980197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'2015'!$B$2:$C$2</c:f>
              <c:numCache>
                <c:formatCode>General</c:formatCode>
                <c:ptCount val="2"/>
                <c:pt idx="0">
                  <c:v>4589</c:v>
                </c:pt>
                <c:pt idx="1">
                  <c:v>2566.9</c:v>
                </c:pt>
              </c:numCache>
            </c:numRef>
          </c:val>
        </c:ser>
        <c:ser>
          <c:idx val="1"/>
          <c:order val="1"/>
          <c:tx>
            <c:strRef>
              <c:f>'2015'!$A$3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4962037857159626E-3"/>
                  <c:y val="1.6683581704134979E-2"/>
                </c:manualLayout>
              </c:layout>
              <c:showVal val="1"/>
            </c:dLbl>
            <c:dLbl>
              <c:idx val="1"/>
              <c:layout>
                <c:manualLayout>
                  <c:x val="2.6466733054125488E-2"/>
                  <c:y val="1.10417536189672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'2015'!$B$3:$C$3</c:f>
              <c:numCache>
                <c:formatCode>0.0</c:formatCode>
                <c:ptCount val="2"/>
                <c:pt idx="0">
                  <c:v>60</c:v>
                </c:pt>
                <c:pt idx="1">
                  <c:v>40.200000000000003</c:v>
                </c:pt>
              </c:numCache>
            </c:numRef>
          </c:val>
        </c:ser>
        <c:ser>
          <c:idx val="2"/>
          <c:order val="2"/>
          <c:tx>
            <c:strRef>
              <c:f>'2015'!$A$4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9702994264653573E-2"/>
                  <c:y val="-3.4105257073538384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bg1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'2015'!$B$4:$C$4</c:f>
              <c:numCache>
                <c:formatCode>General</c:formatCode>
                <c:ptCount val="2"/>
                <c:pt idx="0">
                  <c:v>16.600000000000001</c:v>
                </c:pt>
              </c:numCache>
            </c:numRef>
          </c:val>
        </c:ser>
        <c:shape val="cylinder"/>
        <c:axId val="106475904"/>
        <c:axId val="106477440"/>
        <c:axId val="0"/>
      </c:bar3DChart>
      <c:catAx>
        <c:axId val="106475904"/>
        <c:scaling>
          <c:orientation val="minMax"/>
        </c:scaling>
        <c:axPos val="b"/>
        <c:numFmt formatCode="General" sourceLinked="1"/>
        <c:tickLblPos val="nextTo"/>
        <c:crossAx val="106477440"/>
        <c:crosses val="autoZero"/>
        <c:auto val="1"/>
        <c:lblAlgn val="ctr"/>
        <c:lblOffset val="100"/>
      </c:catAx>
      <c:valAx>
        <c:axId val="106477440"/>
        <c:scaling>
          <c:orientation val="minMax"/>
        </c:scaling>
        <c:axPos val="l"/>
        <c:majorGridlines/>
        <c:numFmt formatCode="General" sourceLinked="1"/>
        <c:tickLblPos val="nextTo"/>
        <c:crossAx val="106475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06440670710392"/>
          <c:y val="0.18996744355732259"/>
          <c:w val="0.26826886716970294"/>
          <c:h val="0.52514153832757349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полугодие 2015 года 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lbuh\Music\Desktop\фото на магниты В.Казым\Фото В.К\image.jp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Glbuh\Music\Desktop\фото на магниты В.Казым\Фото В.К\image.jpg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2839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fontScale="925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65н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 отчет об исполнении бюджета сельского поселения Верхнеказымский за 1 квартал  2015 гола утвержден Постановлением Администрации сельского поселения от 17.06.2015 №70 «</a:t>
            </a:r>
            <a:r>
              <a:rPr lang="ru-RU" sz="1600" dirty="0" smtClean="0">
                <a:latin typeface="Times New Roman" pitchFamily="18" charset="0"/>
              </a:rPr>
              <a:t>Об утверждении отчета об исполнении бюджета сельского поселения Верхнеказымский за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полугодие 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dirty="0" smtClean="0">
                <a:latin typeface="Times New Roman" pitchFamily="18" charset="0"/>
              </a:rPr>
              <a:t>года»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48872" cy="936104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за  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2015 года (тыс. 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851" y="1268413"/>
          <a:ext cx="7776541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2015 года (тыс. рублей) 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720080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2015 год 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196752"/>
          <a:ext cx="783406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</a:t>
            </a:r>
            <a:r>
              <a:rPr lang="en-US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 2015 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11560" y="1196752"/>
          <a:ext cx="81369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60649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1084</TotalTime>
  <Words>264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Слайд 1</vt:lpstr>
      <vt:lpstr>Слайд 2</vt:lpstr>
      <vt:lpstr>Основные показатели исполнения бюджета сельского поселения Верхнеказымский  за  I полугодие 2015 года (тыс. руб)</vt:lpstr>
      <vt:lpstr>Исполнение доходной части   сельского поселения Верхнеказымский  за  I полугодие 2015 года (тыс. рублей) </vt:lpstr>
      <vt:lpstr>Исполнение расходов бюджета сельского поселения Верхнеказымский за I полугодие 2015 год  ( тыс. рублей)</vt:lpstr>
      <vt:lpstr> Исполнение социальных расходов бюджета сельского поселения Верхнеказымский за I полугодие 2015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122</cp:revision>
  <dcterms:created xsi:type="dcterms:W3CDTF">2015-06-08T04:38:35Z</dcterms:created>
  <dcterms:modified xsi:type="dcterms:W3CDTF">2016-02-26T12:56:34Z</dcterms:modified>
</cp:coreProperties>
</file>